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66" r:id="rId2"/>
    <p:sldId id="265" r:id="rId3"/>
    <p:sldId id="262" r:id="rId4"/>
  </p:sldIdLst>
  <p:sldSz cx="9144000" cy="15544800"/>
  <p:notesSz cx="6888163" cy="100203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036"/>
    <a:srgbClr val="B7E59F"/>
    <a:srgbClr val="B9E0D8"/>
    <a:srgbClr val="FED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9"/>
    <p:restoredTop sz="94311" autoAdjust="0"/>
  </p:normalViewPr>
  <p:slideViewPr>
    <p:cSldViewPr snapToGrid="0">
      <p:cViewPr>
        <p:scale>
          <a:sx n="100" d="100"/>
          <a:sy n="100" d="100"/>
        </p:scale>
        <p:origin x="468" y="-1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r">
              <a:defRPr sz="1300"/>
            </a:lvl1pPr>
          </a:lstStyle>
          <a:p>
            <a:fld id="{390ACF53-C501-4BBA-9F2A-245D8BFFDE99}" type="datetimeFigureOut">
              <a:rPr lang="zh-CN" altLang="en-US" smtClean="0"/>
              <a:t>2025/4/14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1100" y="1252538"/>
            <a:ext cx="19875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4" rIns="96606" bIns="4830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606" tIns="48304" rIns="96606" bIns="48304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r">
              <a:defRPr sz="1300"/>
            </a:lvl1pPr>
          </a:lstStyle>
          <a:p>
            <a:fld id="{BD86F97C-DD4B-46A6-A860-DDD79FD1B64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27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4023"/>
            <a:ext cx="7772400" cy="5411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164619"/>
            <a:ext cx="6858000" cy="37530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27617"/>
            <a:ext cx="1971675" cy="13173499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27617"/>
            <a:ext cx="5800725" cy="13173499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875409"/>
            <a:ext cx="7886700" cy="646620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402786"/>
            <a:ext cx="7886700" cy="34004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27620"/>
            <a:ext cx="7886700" cy="3004609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810636"/>
            <a:ext cx="3868340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678170"/>
            <a:ext cx="3868340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810636"/>
            <a:ext cx="3887391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678170"/>
            <a:ext cx="3887391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238167"/>
            <a:ext cx="4629150" cy="11046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238167"/>
            <a:ext cx="4629150" cy="1104688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27620"/>
            <a:ext cx="788670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138083"/>
            <a:ext cx="788670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3DE5-E1CF-1E46-BAC7-7DBB921AD267}" type="datetimeFigureOut">
              <a:rPr kumimoji="1" lang="zh-CN" altLang="en-US" smtClean="0"/>
              <a:t>2025/4/14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4407730"/>
            <a:ext cx="30861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80951" y="103299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700" spc="487" dirty="0">
                <a:solidFill>
                  <a:schemeClr val="bg1"/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WEEKLY 4.14-4.18 </a:t>
            </a:r>
            <a:endParaRPr kumimoji="1" lang="zh-CN" altLang="en-US" sz="1700" spc="487" dirty="0">
              <a:solidFill>
                <a:schemeClr val="bg1"/>
              </a:solidFill>
              <a:latin typeface="Euclid Circular A" panose="020B0504000000000000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60149" y="379973"/>
            <a:ext cx="5761099" cy="618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420" b="1" dirty="0">
                <a:solidFill>
                  <a:schemeClr val="tx1">
                    <a:lumMod val="50000"/>
                    <a:lumOff val="50000"/>
                  </a:schemeClr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LUNCH MENU</a:t>
            </a:r>
            <a:endParaRPr kumimoji="1" lang="zh-CN" altLang="en-US" sz="3420" b="1" dirty="0">
              <a:solidFill>
                <a:schemeClr val="tx1">
                  <a:lumMod val="50000"/>
                  <a:lumOff val="50000"/>
                </a:schemeClr>
              </a:solidFill>
              <a:latin typeface="Euclid Circular A" panose="020B0504000000000000" pitchFamily="34" charset="0"/>
            </a:endParaRPr>
          </a:p>
        </p:txBody>
      </p:sp>
      <p:pic>
        <p:nvPicPr>
          <p:cNvPr id="9" name="图片 8" descr="图片包含 游戏机, 灯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20" y="495779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661706"/>
              </p:ext>
            </p:extLst>
          </p:nvPr>
        </p:nvGraphicFramePr>
        <p:xfrm>
          <a:off x="264881" y="942195"/>
          <a:ext cx="8739182" cy="7970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6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7808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Euclid Circular A" panose="020B0504000000000000" pitchFamily="34" charset="0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475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DAILY SOUP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White fungus and pear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银耳雪梨汤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Cream of 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</a:t>
                      </a: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orn soup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奶油玉米汤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Tomato and egg soup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西红柿鸡蛋汤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Winter melon and dry shrimp soup 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冬瓜海米汤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Rib soup with wolfberry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枸杞排骨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汤</a:t>
                      </a:r>
                    </a:p>
                  </a:txBody>
                  <a:tcPr marL="9526" marR="9526" marT="954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1136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GLOBAL CUISINE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German roasted pork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德式烤猪梅肉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Mashed </a:t>
                      </a: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</a:t>
                      </a:r>
                      <a:r>
                        <a:rPr lang="en-GB" altLang="zh-CN" sz="1200" b="0" i="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otato</a:t>
                      </a:r>
                      <a:endParaRPr lang="en-GB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土豆泥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Sourdough bread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酸面包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Roast chicken with onion gravy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烤鸡肉配洋葱肉汁 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Mushroom with corn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玉米蘑菇丁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Steamed sweet potato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蒸红薯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米饭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Penne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with </a:t>
                      </a:r>
                      <a:r>
                        <a:rPr lang="en-US" altLang="zh-CN" sz="12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bolognese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牛肉酱斜切意面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Macaroni</a:t>
                      </a:r>
                      <a:r>
                        <a:rPr lang="en-GB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with 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altLang="zh-CN" sz="12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heese</a:t>
                      </a:r>
                      <a:r>
                        <a:rPr lang="en-GB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altLang="zh-CN" sz="12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ushroom</a:t>
                      </a:r>
                      <a:r>
                        <a:rPr lang="en-GB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altLang="zh-CN" sz="12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auce</a:t>
                      </a:r>
                      <a:endParaRPr lang="en-GB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大弯通面配奶油青口贝蘑菇汁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Mashed pumpkin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南瓜泥</a:t>
                      </a: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fish fillet with tartar sauce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炸鱼柳配塔塔汁</a:t>
                      </a: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Grilled pepper, onion &amp; eggplant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烤茄子彩椒洋葱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Steamed corn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蒸玉米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Tortilla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面饼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Moroccan stewed lamb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摩洛哥炖羊肉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Buttered seasonal vegetable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黄油时蔬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bacon with vegetables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烟肉炒包菜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Seaweed rice</a:t>
                      </a:r>
                      <a:b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海苔饭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0690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ASIAN INFUSION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chicken with</a:t>
                      </a: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three cups of sauce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三杯鸡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Four vegetable delicacies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素烧四宝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  <a:defRPr sz="1700">
                          <a:solidFill>
                            <a:srgbClr val="FFF2CC"/>
                          </a:solidFill>
                          <a:latin typeface="Sansa Pro SemiBold"/>
                          <a:ea typeface="Sansa Pro SemiBold"/>
                          <a:cs typeface="Sansa Pro SemiBold"/>
                          <a:sym typeface="Sansa Pro SemiBold"/>
                        </a:defRPr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Sansa Pro SemiBold"/>
                        </a:rPr>
                        <a:t>Stir-fried cabbage in vinegar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  <a:defRPr sz="1700">
                          <a:solidFill>
                            <a:srgbClr val="FFF2CC"/>
                          </a:solidFill>
                          <a:latin typeface="Sansa Pro SemiBold"/>
                          <a:ea typeface="Sansa Pro SemiBold"/>
                          <a:cs typeface="Sansa Pro SemiBold"/>
                          <a:sym typeface="Sansa Pro SemiBold"/>
                        </a:defRPr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醋溜白菜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Pickled duck slices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酱香鸭块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tomato and egg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番茄炒鸡蛋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Stir-fried shredded lettuce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炝炒莴笋丝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Red bean rice 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红豆饭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Chongqing spicy chicken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重庆辣子鸡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broccoli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清炒西兰花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Korean-style braised tofu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韩式炖豆腐 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Grilled Pork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焦溜丸子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mushrooms with rape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香菇油菜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Braised gluten with cabbage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白菜烧面筋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</a:t>
                      </a:r>
                      <a:r>
                        <a:rPr lang="en-US" altLang="zh-CN" sz="1200" b="0" i="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ixed</a:t>
                      </a: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rice of two kinds of grains</a:t>
                      </a:r>
                      <a:endParaRPr lang="en-GB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二米饭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pork slices with kelp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猪肉片海带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flowering cabbage with black fungus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木耳炒菜心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sliced potatoes with green pepper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青椒土豆片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Rice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米饭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829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NOODLE HOUSE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Cantonese braised beef brisket with rice noodles 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广式诸侯牛腩河粉  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Bok-choy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配：上海青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meat mixed with noodles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过油肉拌面</a:t>
                      </a:r>
                      <a:endParaRPr lang="en-US" altLang="zh-CN" sz="12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Beef with</a:t>
                      </a:r>
                      <a:r>
                        <a:rPr lang="zh-CN" altLang="en-US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en-US" altLang="zh-CN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mushroom noodle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noProof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牛肉香菇面</a:t>
                      </a:r>
                      <a:endParaRPr lang="en-US" altLang="zh-CN" sz="1200" b="0" i="0" kern="1200" baseline="0" noProof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Hot Spicy</a:t>
                      </a: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麻辣烫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（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Sliced chicken, corn segments, lettuce,</a:t>
                      </a: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 </a:t>
                      </a:r>
                      <a:r>
                        <a:rPr lang="en-US" altLang="zh-CN" sz="1200" b="0" i="0" kern="1200" baseline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Gill Sans MT"/>
                        </a:rPr>
                        <a:t>broad noodles,</a:t>
                      </a: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Hot pot noodles</a:t>
                      </a: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）</a:t>
                      </a:r>
                      <a:endParaRPr lang="en-US" altLang="zh-CN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配：鸡肉片、玉米、油麦菜、宽粉、火锅面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200" b="0" i="0" baseline="0" dirty="0">
                        <a:latin typeface="Gill Sans MT" panose="020B0502020104020203" pitchFamily="34" charset="0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baseline="0" noProof="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Udon</a:t>
                      </a:r>
                      <a:r>
                        <a:rPr lang="en-US" altLang="zh-CN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noodles in Japanese chicken soup</a:t>
                      </a:r>
                      <a:r>
                        <a:rPr lang="zh-CN" altLang="en-US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日式鸡汤乌冬面</a:t>
                      </a:r>
                      <a:endParaRPr lang="en-US" altLang="zh-CN" sz="1200" b="0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266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HEALTHY BEVERAGE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Pineapple preserved plum sour sweet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菠萝话梅酸甜水</a:t>
                      </a:r>
                      <a:b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Mulberry rose health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桑葚玫瑰健康水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Qingti</a:t>
                      </a: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mint and lime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青提薄荷青柠水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Cucumber pineapple peppermint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黄瓜菠萝薄荷水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Osmanthus coconut water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桂花椰子水</a:t>
                      </a:r>
                      <a:b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481547"/>
              </p:ext>
            </p:extLst>
          </p:nvPr>
        </p:nvGraphicFramePr>
        <p:xfrm>
          <a:off x="2223444" y="8964903"/>
          <a:ext cx="6780619" cy="9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0877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713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84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1032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图片 2" descr="徽标, 公司名称&#10;&#10;描述已自动生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701" y="8902546"/>
            <a:ext cx="1637412" cy="1005906"/>
          </a:xfrm>
          <a:prstGeom prst="rect">
            <a:avLst/>
          </a:prstGeom>
        </p:spPr>
      </p:pic>
      <p:graphicFrame>
        <p:nvGraphicFramePr>
          <p:cNvPr id="23" name="表格 16"/>
          <p:cNvGraphicFramePr>
            <a:graphicFrameLocks noGrp="1"/>
          </p:cNvGraphicFramePr>
          <p:nvPr/>
        </p:nvGraphicFramePr>
        <p:xfrm>
          <a:off x="2081525" y="14437364"/>
          <a:ext cx="6895963" cy="84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3682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9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431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15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377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135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18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5" name="图片 10" descr="徽标, 公司名称&#10;&#10;描述已自动生成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756" y="14437363"/>
            <a:ext cx="1620568" cy="847817"/>
          </a:xfrm>
          <a:prstGeom prst="rect">
            <a:avLst/>
          </a:prstGeom>
        </p:spPr>
      </p:pic>
      <p:sp>
        <p:nvSpPr>
          <p:cNvPr id="28" name="文本框 6"/>
          <p:cNvSpPr txBox="1"/>
          <p:nvPr/>
        </p:nvSpPr>
        <p:spPr>
          <a:xfrm>
            <a:off x="1646356" y="9915312"/>
            <a:ext cx="6556966" cy="4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5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A LA CARTE</a:t>
            </a:r>
            <a:endParaRPr kumimoji="1" lang="zh-CN" altLang="en-US" sz="3420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29" name="图片 8" descr="图片包含 游戏机, 灯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42" y="9997004"/>
            <a:ext cx="1421795" cy="1005906"/>
          </a:xfrm>
          <a:prstGeom prst="rect">
            <a:avLst/>
          </a:prstGeom>
        </p:spPr>
      </p:pic>
      <p:graphicFrame>
        <p:nvGraphicFramePr>
          <p:cNvPr id="3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40133"/>
              </p:ext>
            </p:extLst>
          </p:nvPr>
        </p:nvGraphicFramePr>
        <p:xfrm>
          <a:off x="238308" y="10430074"/>
          <a:ext cx="8739180" cy="3580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2625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26">
                <a:tc rowSpan="2"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b="1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A LA CARTE </a:t>
                      </a:r>
                      <a:endParaRPr lang="zh-CN" altLang="en-US" sz="1700" b="1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34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Bacon, ham and cheese bagel</a:t>
                      </a:r>
                    </a:p>
                    <a:p>
                      <a:pPr marL="0" algn="ctr" defTabSz="106934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培根火腿奶酪贝果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¥15.00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个）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Beef steak with black pepper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黑椒汁牛排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¥25.00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块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100g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algn="ctr" defTabSz="1069340" rtl="0" eaLnBrk="1" fontAlgn="ctr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Squid skewers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鱿鱼串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串）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Pan-fried dumplings</a:t>
                      </a:r>
                    </a:p>
                    <a:p>
                      <a:pPr marL="0" algn="ctr" defTabSz="1069340" rtl="0" eaLnBrk="1" fontAlgn="ctr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煎饺（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6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个）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Indian style cauliflower</a:t>
                      </a: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印度菜花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onions</a:t>
                      </a: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炸洋葱丝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Egg and cheese pork fillet burger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鸡蛋奶酪猪柳堡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¥14.00 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Baked prawns, American style</a:t>
                      </a:r>
                      <a:b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美式焗大虾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只）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2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Taiwan rice balls with minced meat and vegetables </a:t>
                      </a: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台湾肉松蔬菜芝士饭团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Roast pork in mustard sauce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芥末酱烤猪梅肉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Scrambled eggs with jasmine flowers</a:t>
                      </a: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茉莉花炒笨鸡蛋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Diced lotus root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脆藕丁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Hotdog</a:t>
                      </a:r>
                      <a:b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美式热狗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¥12.00 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Pan-fried fan bones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香煎扇子骨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 ¥20.00 </a:t>
                      </a:r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根）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13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86868" marR="86868" marT="43434" marB="4343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auto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style egg &amp; tofu</a:t>
                      </a: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韩式鸡蛋豆腐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3765" rtl="0" eaLnBrk="1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oyster mushrooms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炒平菇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eaLnBrk="1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  <a:endParaRPr lang="en-US" altLang="zh-CN" sz="1200" b="0" i="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17779" marR="17779" marT="0" marB="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Crispy chicken fillet</a:t>
                      </a:r>
                    </a:p>
                    <a:p>
                      <a:pPr algn="ctr" rtl="0" fontAlgn="ctr"/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香酥鸡柳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¥12.00 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broccoli</a:t>
                      </a:r>
                      <a:b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清炒西兰花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¥8.00 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Fried potato wedges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炸薯角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¥12.00 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Vegetarian spring roll</a:t>
                      </a: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素春卷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¥15.00 </a:t>
                      </a: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（</a:t>
                      </a: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3</a:t>
                      </a: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个）</a:t>
                      </a:r>
                      <a:endParaRPr lang="zh-CN" altLang="en-US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</a:txBody>
                  <a:tcPr marL="17779" marR="1777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5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5571" y="1788781"/>
            <a:ext cx="212354" cy="212354"/>
          </a:xfrm>
          <a:prstGeom prst="rect">
            <a:avLst/>
          </a:prstGeom>
        </p:spPr>
      </p:pic>
      <p:pic>
        <p:nvPicPr>
          <p:cNvPr id="8" name="Picture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8" y="2386414"/>
            <a:ext cx="213360" cy="213360"/>
          </a:xfrm>
          <a:prstGeom prst="rect">
            <a:avLst/>
          </a:prstGeom>
        </p:spPr>
      </p:pic>
      <p:pic>
        <p:nvPicPr>
          <p:cNvPr id="65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9440" y="2078024"/>
            <a:ext cx="241935" cy="241935"/>
          </a:xfrm>
          <a:prstGeom prst="rect">
            <a:avLst/>
          </a:prstGeom>
        </p:spPr>
      </p:pic>
      <p:pic>
        <p:nvPicPr>
          <p:cNvPr id="61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8426" y="2720031"/>
            <a:ext cx="273050" cy="273050"/>
          </a:xfrm>
          <a:prstGeom prst="rect">
            <a:avLst/>
          </a:prstGeom>
        </p:spPr>
      </p:pic>
      <p:pic>
        <p:nvPicPr>
          <p:cNvPr id="21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8626" y="4266260"/>
            <a:ext cx="213360" cy="213360"/>
          </a:xfrm>
          <a:prstGeom prst="rect">
            <a:avLst/>
          </a:prstGeom>
        </p:spPr>
      </p:pic>
      <p:pic>
        <p:nvPicPr>
          <p:cNvPr id="67" name="Picture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9609" y="4459204"/>
            <a:ext cx="230247" cy="230247"/>
          </a:xfrm>
          <a:prstGeom prst="rect">
            <a:avLst/>
          </a:prstGeom>
        </p:spPr>
      </p:pic>
      <p:pic>
        <p:nvPicPr>
          <p:cNvPr id="34" name="Picture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7281" y="4508005"/>
            <a:ext cx="206375" cy="206375"/>
          </a:xfrm>
          <a:prstGeom prst="rect">
            <a:avLst/>
          </a:prstGeom>
        </p:spPr>
      </p:pic>
      <p:pic>
        <p:nvPicPr>
          <p:cNvPr id="50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755002" y="11091853"/>
            <a:ext cx="213360" cy="213360"/>
          </a:xfrm>
          <a:prstGeom prst="rect">
            <a:avLst/>
          </a:prstGeom>
        </p:spPr>
      </p:pic>
      <p:pic>
        <p:nvPicPr>
          <p:cNvPr id="62" name="Picture 5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6100" y="11712767"/>
            <a:ext cx="220345" cy="220345"/>
          </a:xfrm>
          <a:prstGeom prst="rect">
            <a:avLst/>
          </a:prstGeom>
        </p:spPr>
      </p:pic>
      <p:pic>
        <p:nvPicPr>
          <p:cNvPr id="64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3074271" y="12247525"/>
            <a:ext cx="213360" cy="213360"/>
          </a:xfrm>
          <a:prstGeom prst="rect">
            <a:avLst/>
          </a:prstGeom>
        </p:spPr>
      </p:pic>
      <p:pic>
        <p:nvPicPr>
          <p:cNvPr id="66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4560990" y="11372781"/>
            <a:ext cx="213360" cy="213360"/>
          </a:xfrm>
          <a:prstGeom prst="rect">
            <a:avLst/>
          </a:prstGeom>
        </p:spPr>
      </p:pic>
      <p:pic>
        <p:nvPicPr>
          <p:cNvPr id="76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60990" y="12218284"/>
            <a:ext cx="202565" cy="202565"/>
          </a:xfrm>
          <a:prstGeom prst="rect">
            <a:avLst/>
          </a:prstGeom>
        </p:spPr>
      </p:pic>
      <p:pic>
        <p:nvPicPr>
          <p:cNvPr id="69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3039091" y="13593511"/>
            <a:ext cx="213360" cy="213360"/>
          </a:xfrm>
          <a:prstGeom prst="rect">
            <a:avLst/>
          </a:prstGeom>
        </p:spPr>
      </p:pic>
      <p:pic>
        <p:nvPicPr>
          <p:cNvPr id="70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7509506" y="11257528"/>
            <a:ext cx="221933" cy="221933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11F4877B-0924-38D1-E213-CD9E77291A2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96208" y="2435901"/>
            <a:ext cx="205105" cy="205105"/>
          </a:xfrm>
          <a:prstGeom prst="rect">
            <a:avLst/>
          </a:prstGeom>
        </p:spPr>
      </p:pic>
      <p:pic>
        <p:nvPicPr>
          <p:cNvPr id="12" name="Picture 56">
            <a:extLst>
              <a:ext uri="{FF2B5EF4-FFF2-40B4-BE49-F238E27FC236}">
                <a16:creationId xmlns:a16="http://schemas.microsoft.com/office/drawing/2014/main" id="{89CC9E20-3BB9-73B8-9595-1EC53AB9B86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7509506" y="11876744"/>
            <a:ext cx="221933" cy="221933"/>
          </a:xfrm>
          <a:prstGeom prst="rect">
            <a:avLst/>
          </a:prstGeom>
        </p:spPr>
      </p:pic>
      <p:pic>
        <p:nvPicPr>
          <p:cNvPr id="16" name="Picture 47">
            <a:extLst>
              <a:ext uri="{FF2B5EF4-FFF2-40B4-BE49-F238E27FC236}">
                <a16:creationId xmlns:a16="http://schemas.microsoft.com/office/drawing/2014/main" id="{019EFB92-E826-9CE4-440A-CEB7FB01FC2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19730" y="3268421"/>
            <a:ext cx="241935" cy="241935"/>
          </a:xfrm>
          <a:prstGeom prst="rect">
            <a:avLst/>
          </a:prstGeom>
        </p:spPr>
      </p:pic>
      <p:pic>
        <p:nvPicPr>
          <p:cNvPr id="18" name="Picture 53">
            <a:extLst>
              <a:ext uri="{FF2B5EF4-FFF2-40B4-BE49-F238E27FC236}">
                <a16:creationId xmlns:a16="http://schemas.microsoft.com/office/drawing/2014/main" id="{50C0B669-D90B-AF51-C74B-6CA7CFB3E73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2708" y="11494327"/>
            <a:ext cx="218440" cy="218440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F4859AA8-C1ED-4471-A91D-E1CD2893B3C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8626" y="6176223"/>
            <a:ext cx="280159" cy="280159"/>
          </a:xfrm>
          <a:prstGeom prst="rect">
            <a:avLst/>
          </a:prstGeom>
        </p:spPr>
      </p:pic>
      <p:pic>
        <p:nvPicPr>
          <p:cNvPr id="2" name="Picture 54">
            <a:extLst>
              <a:ext uri="{FF2B5EF4-FFF2-40B4-BE49-F238E27FC236}">
                <a16:creationId xmlns:a16="http://schemas.microsoft.com/office/drawing/2014/main" id="{22E6994C-401E-D593-2D59-121F4AEDA41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4533" y="4472444"/>
            <a:ext cx="241936" cy="241936"/>
          </a:xfrm>
          <a:prstGeom prst="rect">
            <a:avLst/>
          </a:prstGeom>
        </p:spPr>
      </p:pic>
      <p:pic>
        <p:nvPicPr>
          <p:cNvPr id="13" name="Picture 55">
            <a:extLst>
              <a:ext uri="{FF2B5EF4-FFF2-40B4-BE49-F238E27FC236}">
                <a16:creationId xmlns:a16="http://schemas.microsoft.com/office/drawing/2014/main" id="{C5ADD859-EA96-137D-3C38-0EB119228EB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92597" y="2247030"/>
            <a:ext cx="241936" cy="241936"/>
          </a:xfrm>
          <a:prstGeom prst="rect">
            <a:avLst/>
          </a:prstGeom>
        </p:spPr>
      </p:pic>
      <p:pic>
        <p:nvPicPr>
          <p:cNvPr id="33" name="Picture 52">
            <a:extLst>
              <a:ext uri="{FF2B5EF4-FFF2-40B4-BE49-F238E27FC236}">
                <a16:creationId xmlns:a16="http://schemas.microsoft.com/office/drawing/2014/main" id="{259714EA-2486-6AA2-FB51-43BAE085065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7324" y="11917533"/>
            <a:ext cx="241935" cy="241935"/>
          </a:xfrm>
          <a:prstGeom prst="rect">
            <a:avLst/>
          </a:prstGeom>
        </p:spPr>
      </p:pic>
      <p:pic>
        <p:nvPicPr>
          <p:cNvPr id="17" name="Picture 56">
            <a:extLst>
              <a:ext uri="{FF2B5EF4-FFF2-40B4-BE49-F238E27FC236}">
                <a16:creationId xmlns:a16="http://schemas.microsoft.com/office/drawing/2014/main" id="{A20FB08A-CB54-8EF9-0B80-45D493811B1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91190" y="1788781"/>
            <a:ext cx="197147" cy="197147"/>
          </a:xfrm>
          <a:prstGeom prst="rect">
            <a:avLst/>
          </a:prstGeom>
        </p:spPr>
      </p:pic>
      <p:pic>
        <p:nvPicPr>
          <p:cNvPr id="24" name="Picture 52">
            <a:extLst>
              <a:ext uri="{FF2B5EF4-FFF2-40B4-BE49-F238E27FC236}">
                <a16:creationId xmlns:a16="http://schemas.microsoft.com/office/drawing/2014/main" id="{3D4A25D7-B150-F23A-8131-CA5F14B904C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9577" y="6820429"/>
            <a:ext cx="241935" cy="241935"/>
          </a:xfrm>
          <a:prstGeom prst="rect">
            <a:avLst/>
          </a:prstGeom>
        </p:spPr>
      </p:pic>
      <p:pic>
        <p:nvPicPr>
          <p:cNvPr id="36" name="Picture 56">
            <a:extLst>
              <a:ext uri="{FF2B5EF4-FFF2-40B4-BE49-F238E27FC236}">
                <a16:creationId xmlns:a16="http://schemas.microsoft.com/office/drawing/2014/main" id="{9763EDEB-2355-B3CB-5409-5EC00887B0A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3196208" y="6975795"/>
            <a:ext cx="257095" cy="257095"/>
          </a:xfrm>
          <a:prstGeom prst="rect">
            <a:avLst/>
          </a:prstGeom>
        </p:spPr>
      </p:pic>
      <p:pic>
        <p:nvPicPr>
          <p:cNvPr id="39" name="Picture 53">
            <a:extLst>
              <a:ext uri="{FF2B5EF4-FFF2-40B4-BE49-F238E27FC236}">
                <a16:creationId xmlns:a16="http://schemas.microsoft.com/office/drawing/2014/main" id="{430116DD-7F46-DA94-0E8C-30B7C8AAC1E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4144" y="14332358"/>
            <a:ext cx="218440" cy="218440"/>
          </a:xfrm>
          <a:prstGeom prst="rect">
            <a:avLst/>
          </a:prstGeom>
        </p:spPr>
      </p:pic>
      <p:pic>
        <p:nvPicPr>
          <p:cNvPr id="15" name="Picture 52">
            <a:extLst>
              <a:ext uri="{FF2B5EF4-FFF2-40B4-BE49-F238E27FC236}">
                <a16:creationId xmlns:a16="http://schemas.microsoft.com/office/drawing/2014/main" id="{8D9E1F1F-FBE3-7266-4EF4-CA515A6C611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3067" y="7085952"/>
            <a:ext cx="241935" cy="241935"/>
          </a:xfrm>
          <a:prstGeom prst="rect">
            <a:avLst/>
          </a:prstGeom>
        </p:spPr>
      </p:pic>
      <p:pic>
        <p:nvPicPr>
          <p:cNvPr id="19" name="Picture 53">
            <a:extLst>
              <a:ext uri="{FF2B5EF4-FFF2-40B4-BE49-F238E27FC236}">
                <a16:creationId xmlns:a16="http://schemas.microsoft.com/office/drawing/2014/main" id="{99563877-8E62-4975-D0E9-E5ABB889231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31856" y="6552848"/>
            <a:ext cx="257095" cy="257095"/>
          </a:xfrm>
          <a:prstGeom prst="rect">
            <a:avLst/>
          </a:prstGeom>
        </p:spPr>
      </p:pic>
      <p:pic>
        <p:nvPicPr>
          <p:cNvPr id="20" name="Picture 56">
            <a:extLst>
              <a:ext uri="{FF2B5EF4-FFF2-40B4-BE49-F238E27FC236}">
                <a16:creationId xmlns:a16="http://schemas.microsoft.com/office/drawing/2014/main" id="{D697D0D5-1D62-2AD8-9DE1-13B951451E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76117" y="3374802"/>
            <a:ext cx="197147" cy="197147"/>
          </a:xfrm>
          <a:prstGeom prst="rect">
            <a:avLst/>
          </a:prstGeom>
        </p:spPr>
      </p:pic>
      <p:pic>
        <p:nvPicPr>
          <p:cNvPr id="22" name="Picture 56">
            <a:extLst>
              <a:ext uri="{FF2B5EF4-FFF2-40B4-BE49-F238E27FC236}">
                <a16:creationId xmlns:a16="http://schemas.microsoft.com/office/drawing/2014/main" id="{0FC4FD3B-385C-3073-276E-C1C6ED1999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6875" y="5424601"/>
            <a:ext cx="213360" cy="213360"/>
          </a:xfrm>
          <a:prstGeom prst="rect">
            <a:avLst/>
          </a:prstGeom>
        </p:spPr>
      </p:pic>
      <p:pic>
        <p:nvPicPr>
          <p:cNvPr id="14" name="Picture 56">
            <a:extLst>
              <a:ext uri="{FF2B5EF4-FFF2-40B4-BE49-F238E27FC236}">
                <a16:creationId xmlns:a16="http://schemas.microsoft.com/office/drawing/2014/main" id="{430EE89F-8CC1-764E-8864-7A3D97DB6F8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3724" y="4321653"/>
            <a:ext cx="213360" cy="2133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279607" y="281660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600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4.14-4.18</a:t>
            </a:r>
            <a:endParaRPr kumimoji="1" lang="zh-CN" altLang="en-US" sz="1600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2021016" y="708670"/>
            <a:ext cx="5761099" cy="55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993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BOARDING MENU</a:t>
            </a:r>
            <a:endParaRPr kumimoji="1" lang="zh-CN" altLang="en-US" sz="2993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52" y="843052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219019"/>
              </p:ext>
            </p:extLst>
          </p:nvPr>
        </p:nvGraphicFramePr>
        <p:xfrm>
          <a:off x="269352" y="1260280"/>
          <a:ext cx="8605296" cy="7072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16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378653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89779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1744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2510630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BREAKFAST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nb-NO" altLang="zh-CN" dirty="0"/>
                        <a:t>Vegetable porridge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nb-NO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蔬菜粥</a:t>
                      </a:r>
                      <a:endParaRPr lang="nb-NO" altLang="zh-CN" sz="1200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H</a:t>
                      </a:r>
                      <a:r>
                        <a:rPr lang="en-US" altLang="zh-CN" dirty="0"/>
                        <a:t>am</a:t>
                      </a:r>
                      <a:endParaRPr dirty="0"/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煎火腿</a:t>
                      </a:r>
                      <a:endParaRPr lang="en-US" altLang="zh-CN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Toast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吐司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Tea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茶叶蛋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Stir-fried seasonal vegetable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清炒时蔬</a:t>
                      </a:r>
                      <a:r>
                        <a:rPr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marL="0" lvl="0" indent="0" algn="ctr" defTabSz="1027112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Tomato and egg noodle soup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番茄鸡蛋面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Chicken sausage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鸡肉早餐肠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  <a:sym typeface="Gill Sans MT"/>
                        </a:rPr>
                        <a:t>Hand grasping cake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手抓饼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egg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煎蛋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Pickled potato shreds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酱香土豆丝</a:t>
                      </a:r>
                    </a:p>
                    <a:p>
                      <a:pPr marL="0" lvl="0" indent="0" algn="ctr" defTabSz="1027112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Seaweed and egg soup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紫菜蛋花汤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Pan-fried chicken breast with herbs 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香草煎鸡胸肉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 err="1"/>
                        <a:t>Shaobing</a:t>
                      </a:r>
                      <a:endParaRPr lang="en-US" altLang="zh-CN" dirty="0"/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烧饼</a:t>
                      </a:r>
                      <a:r>
                        <a:rPr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dirty="0"/>
                        <a:t> </a:t>
                      </a:r>
                      <a:endParaRPr lang="en-US" dirty="0"/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Boiled eggs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水煮蛋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Stir-fried Chinese cabbage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炝炒圆白菜</a:t>
                      </a:r>
                      <a:endParaRPr lang="en-US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200"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Pumpkin coarser grains porridge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南瓜杂粮粥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Chicken cutlet 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with teriyaki sauce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鸡肉饼配照烧酱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Panini bread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帕尼尼面包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Scrambled eggs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日式炒蛋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</a:rPr>
                        <a:t>Stir-fried </a:t>
                      </a: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Gill Sans MT"/>
                        </a:rPr>
                        <a:t>Chinese flowering cabbage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清炒菜心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100" kern="1200" dirty="0">
                        <a:solidFill>
                          <a:schemeClr val="dk1"/>
                        </a:solidFill>
                        <a:latin typeface="Gill Sans MT"/>
                      </a:endParaRPr>
                    </a:p>
                  </a:txBody>
                  <a:tcPr marL="9525" marR="9525" marT="9525" marB="9525" anchor="ctr" horzOverflow="overflow"/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latin typeface="Gill Sans MT"/>
                        </a:rPr>
                        <a:t>Doufuhua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豆腐脑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Scrambled eggs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英式炒蛋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Fried spinach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清炒菠菜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Cheese &amp;Ham croissant sandwich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latin typeface="Gill Sans MT"/>
                          <a:ea typeface="仿宋"/>
                          <a:cs typeface="仿宋"/>
                          <a:sym typeface="仿宋"/>
                        </a:rPr>
                        <a:t>芝士火腿牛角三明治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</a:p>
                    <a:p>
                      <a:pPr marL="0" lvl="0" indent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00" kern="1200" dirty="0">
                        <a:solidFill>
                          <a:schemeClr val="dk1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1" indent="0" algn="l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9525" marR="9525" marT="9525" marB="9525" anchor="ctr" horzOverflow="overflow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2634775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DINNER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Carrot vermicelli soup 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胡萝卜粉丝汤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Roasted duck legs with pepper and salt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sym typeface="+mn-ea"/>
                        </a:rPr>
                        <a:t>  椒盐烤鸭腿</a:t>
                      </a:r>
                      <a:endParaRPr lang="en-US" altLang="zh-CN" sz="11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lamb with soy sauce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红焖羊肉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Mushrooms vegetable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香菇油菜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Fried rice with seasonal vegetables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时蔬炒饭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Black rice porridge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椰浆黑米粥</a:t>
                      </a:r>
                      <a:endParaRPr lang="zh-CN" altLang="en-US" dirty="0">
                        <a:solidFill>
                          <a:srgbClr val="FF0000"/>
                        </a:solidFill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Sweet and sour chicken with pineapple</a:t>
                      </a: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菠萝咕咾鸡</a:t>
                      </a: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Steamed egg with minced meat</a:t>
                      </a: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肉沫蒸蛋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Braised Chinese cabbage with gluten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面筋烧白菜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Rice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米饭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 and cabbage soup 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番茄卷心菜汤</a:t>
                      </a: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Japanese chicken in curry sauce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日式咖喱鸡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shredded pork with parsley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香芹炒肉丝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Spinach with vermicelli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粉丝菠菜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dirty="0"/>
                        <a:t>Rice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米饭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1069207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Corn porridge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玉米粥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Shandong crispy pork</a:t>
                      </a: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山东酥肉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/>
                        <a:t>Stir </a:t>
                      </a:r>
                      <a:r>
                        <a:rPr lang="en-US" altLang="zh-CN" dirty="0"/>
                        <a:t>f</a:t>
                      </a:r>
                      <a:r>
                        <a:rPr dirty="0"/>
                        <a:t>ried </a:t>
                      </a:r>
                      <a:r>
                        <a:rPr lang="en-US" altLang="zh-CN" dirty="0"/>
                        <a:t>c</a:t>
                      </a:r>
                      <a:r>
                        <a:rPr dirty="0"/>
                        <a:t>abbage with beef</a:t>
                      </a:r>
                    </a:p>
                    <a:p>
                      <a:pPr lvl="0" algn="ctr" defTabSz="913764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dirty="0" err="1">
                          <a:latin typeface="仿宋"/>
                          <a:ea typeface="仿宋"/>
                          <a:cs typeface="仿宋"/>
                          <a:sym typeface="仿宋"/>
                        </a:rPr>
                        <a:t>粉丝牛肉炒合菜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 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Sweet and sour lotus root slices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dirty="0">
                          <a:solidFill>
                            <a:schemeClr val="tx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糖醋藕片</a:t>
                      </a:r>
                      <a:endParaRPr lang="en-US" altLang="zh-CN" dirty="0">
                        <a:solidFill>
                          <a:schemeClr val="tx1"/>
                        </a:solidFill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dirty="0"/>
                        <a:t>Vegetable fried pancake</a:t>
                      </a:r>
                      <a:r>
                        <a:rPr lang="zh-CN" altLang="en-US" dirty="0">
                          <a:latin typeface="仿宋"/>
                          <a:ea typeface="仿宋"/>
                          <a:cs typeface="仿宋"/>
                          <a:sym typeface="仿宋"/>
                        </a:rPr>
                        <a:t>素炒饼</a:t>
                      </a:r>
                      <a:endParaRPr dirty="0">
                        <a:latin typeface="仿宋"/>
                        <a:ea typeface="仿宋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dirty="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094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Salad &amp; Drink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aseline="0" dirty="0">
                          <a:ea typeface="仿宋" panose="02010609060101010101" pitchFamily="49" charset="-122"/>
                        </a:rPr>
                        <a:t>Cabbage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aseline="0" dirty="0">
                          <a:ea typeface="仿宋" panose="02010609060101010101" pitchFamily="49" charset="-122"/>
                        </a:rPr>
                        <a:t>  </a:t>
                      </a:r>
                      <a:r>
                        <a:rPr lang="zh-CN" altLang="en-US" sz="1000" baseline="0" dirty="0">
                          <a:ea typeface="仿宋" panose="02010609060101010101" pitchFamily="49" charset="-122"/>
                        </a:rPr>
                        <a:t>乾隆白菜 </a:t>
                      </a:r>
                      <a:endParaRPr lang="en-US" altLang="zh-CN" sz="1000" baseline="0" dirty="0"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Fruit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切片季节水果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Water, water fruit tea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水，温泡水果饮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Corn and lettuce salad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玉米粒生菜沙拉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Fruit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切片季节水果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Water, water fruit tea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水，温泡水果饮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en-US" sz="1000" baseline="0" dirty="0"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aseline="0" dirty="0">
                          <a:ea typeface="仿宋" panose="02010609060101010101" pitchFamily="49" charset="-122"/>
                        </a:rPr>
                        <a:t>Potato salad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aseline="0" dirty="0">
                          <a:ea typeface="仿宋" panose="02010609060101010101" pitchFamily="49" charset="-122"/>
                        </a:rPr>
                        <a:t>土豆沙拉</a:t>
                      </a:r>
                      <a:endParaRPr lang="en-US" altLang="zh-CN" sz="1000" baseline="0" dirty="0"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Fruit 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切片季节水果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Water, water fruit tea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水，温泡水果饮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sz="1000" baseline="0" dirty="0">
                          <a:ea typeface="仿宋" panose="02010609060101010101" pitchFamily="49" charset="-122"/>
                        </a:rPr>
                        <a:t> Spiced shredded tofu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000" baseline="0" dirty="0">
                          <a:ea typeface="仿宋" panose="02010609060101010101" pitchFamily="49" charset="-122"/>
                        </a:rPr>
                        <a:t>五香豆腐丝 </a:t>
                      </a:r>
                      <a:endParaRPr lang="en-US" altLang="zh-CN" sz="1000" baseline="0"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>
                          <a:ea typeface="仿宋" panose="02010609060101010101" pitchFamily="49" charset="-122"/>
                        </a:rPr>
                        <a:t>Fruit </a:t>
                      </a:r>
                      <a:endParaRPr sz="1000" baseline="0" dirty="0"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切片季节水果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>
                          <a:ea typeface="仿宋" panose="02010609060101010101" pitchFamily="49" charset="-122"/>
                        </a:rPr>
                        <a:t>Water, water fruit tea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sz="1000" baseline="0" dirty="0" err="1">
                          <a:latin typeface="仿宋" panose="02010609060101010101" pitchFamily="49" charset="-122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水，温泡水果饮</a:t>
                      </a: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sz="1000" baseline="0" dirty="0">
                        <a:latin typeface="仿宋" panose="02010609060101010101" pitchFamily="49" charset="-122"/>
                        <a:ea typeface="仿宋" panose="02010609060101010101" pitchFamily="49" charset="-122"/>
                        <a:cs typeface="仿宋"/>
                        <a:sym typeface="仿宋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/>
        </p:nvGraphicFramePr>
        <p:xfrm>
          <a:off x="2081051" y="9998074"/>
          <a:ext cx="6766662" cy="91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565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58989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37406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Gill Sans MT" panose="020B0502020104020203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431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17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15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377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23957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450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18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350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8" name="图片 7" descr="徽标, 公司名称&#10;&#10;描述已自动生成">
            <a:extLst>
              <a:ext uri="{FF2B5EF4-FFF2-40B4-BE49-F238E27FC236}">
                <a16:creationId xmlns:a16="http://schemas.microsoft.com/office/drawing/2014/main" id="{236EE554-FC20-FA9B-E17F-9D3920D87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706" y="10126396"/>
            <a:ext cx="1495261" cy="782262"/>
          </a:xfrm>
          <a:prstGeom prst="rect">
            <a:avLst/>
          </a:prstGeom>
        </p:spPr>
      </p:pic>
      <p:pic>
        <p:nvPicPr>
          <p:cNvPr id="21" name="Picture 56">
            <a:extLst>
              <a:ext uri="{FF2B5EF4-FFF2-40B4-BE49-F238E27FC236}">
                <a16:creationId xmlns:a16="http://schemas.microsoft.com/office/drawing/2014/main" id="{09ECBAD0-E6F1-E047-8590-362E8F0D68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80658" y="2360049"/>
            <a:ext cx="248940" cy="248940"/>
          </a:xfrm>
          <a:prstGeom prst="rect">
            <a:avLst/>
          </a:prstGeom>
        </p:spPr>
      </p:pic>
      <p:pic>
        <p:nvPicPr>
          <p:cNvPr id="28" name="Picture 56">
            <a:extLst>
              <a:ext uri="{FF2B5EF4-FFF2-40B4-BE49-F238E27FC236}">
                <a16:creationId xmlns:a16="http://schemas.microsoft.com/office/drawing/2014/main" id="{016C644E-1E7E-4E45-E17B-0C0322FFEBA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6246" y="5797136"/>
            <a:ext cx="226218" cy="226218"/>
          </a:xfrm>
          <a:prstGeom prst="rect">
            <a:avLst/>
          </a:prstGeom>
        </p:spPr>
      </p:pic>
      <p:pic>
        <p:nvPicPr>
          <p:cNvPr id="29" name="Picture 56">
            <a:extLst>
              <a:ext uri="{FF2B5EF4-FFF2-40B4-BE49-F238E27FC236}">
                <a16:creationId xmlns:a16="http://schemas.microsoft.com/office/drawing/2014/main" id="{4D817B4B-92D6-E7C6-D0D0-0802B6F543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7740" y="5275150"/>
            <a:ext cx="226218" cy="226218"/>
          </a:xfrm>
          <a:prstGeom prst="rect">
            <a:avLst/>
          </a:prstGeom>
        </p:spPr>
      </p:pic>
      <p:pic>
        <p:nvPicPr>
          <p:cNvPr id="36" name="Picture 53">
            <a:extLst>
              <a:ext uri="{FF2B5EF4-FFF2-40B4-BE49-F238E27FC236}">
                <a16:creationId xmlns:a16="http://schemas.microsoft.com/office/drawing/2014/main" id="{DF674A24-39A3-DFF2-E613-8A0A5AE5E17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3707" y="2439787"/>
            <a:ext cx="226218" cy="226218"/>
          </a:xfrm>
          <a:prstGeom prst="rect">
            <a:avLst/>
          </a:prstGeom>
        </p:spPr>
      </p:pic>
      <p:pic>
        <p:nvPicPr>
          <p:cNvPr id="40" name="Picture 52">
            <a:extLst>
              <a:ext uri="{FF2B5EF4-FFF2-40B4-BE49-F238E27FC236}">
                <a16:creationId xmlns:a16="http://schemas.microsoft.com/office/drawing/2014/main" id="{08A454FC-C138-D674-6E2D-C01C22CD2A5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5133" y="5650934"/>
            <a:ext cx="225378" cy="225378"/>
          </a:xfrm>
          <a:prstGeom prst="rect">
            <a:avLst/>
          </a:prstGeom>
        </p:spPr>
      </p:pic>
      <p:pic>
        <p:nvPicPr>
          <p:cNvPr id="43" name="Picture 53">
            <a:extLst>
              <a:ext uri="{FF2B5EF4-FFF2-40B4-BE49-F238E27FC236}">
                <a16:creationId xmlns:a16="http://schemas.microsoft.com/office/drawing/2014/main" id="{498EFE07-9CC8-8305-B483-4D1454949E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93368" y="2408455"/>
            <a:ext cx="226218" cy="226218"/>
          </a:xfrm>
          <a:prstGeom prst="rect">
            <a:avLst/>
          </a:prstGeom>
        </p:spPr>
      </p:pic>
      <p:pic>
        <p:nvPicPr>
          <p:cNvPr id="5" name="Picture 56">
            <a:extLst>
              <a:ext uri="{FF2B5EF4-FFF2-40B4-BE49-F238E27FC236}">
                <a16:creationId xmlns:a16="http://schemas.microsoft.com/office/drawing/2014/main" id="{E851610C-5913-572A-5B6C-B311F28BB9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76763" y="3228538"/>
            <a:ext cx="214076" cy="214076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7F282A17-73C3-564A-C304-2C7F24BEB3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64170" y="2568104"/>
            <a:ext cx="226218" cy="226218"/>
          </a:xfrm>
          <a:prstGeom prst="rect">
            <a:avLst/>
          </a:prstGeom>
        </p:spPr>
      </p:pic>
      <p:pic>
        <p:nvPicPr>
          <p:cNvPr id="6" name="Picture 56">
            <a:extLst>
              <a:ext uri="{FF2B5EF4-FFF2-40B4-BE49-F238E27FC236}">
                <a16:creationId xmlns:a16="http://schemas.microsoft.com/office/drawing/2014/main" id="{AAC79B60-2C81-42E1-4BCB-DEBAD05A3B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81330" y="5826760"/>
            <a:ext cx="226218" cy="226218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F0CD42C0-044E-F24B-64CD-FE7D8B3E93E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53702" y="5337435"/>
            <a:ext cx="226218" cy="226218"/>
          </a:xfrm>
          <a:prstGeom prst="rect">
            <a:avLst/>
          </a:prstGeom>
        </p:spPr>
      </p:pic>
      <p:pic>
        <p:nvPicPr>
          <p:cNvPr id="13" name="Picture 53">
            <a:extLst>
              <a:ext uri="{FF2B5EF4-FFF2-40B4-BE49-F238E27FC236}">
                <a16:creationId xmlns:a16="http://schemas.microsoft.com/office/drawing/2014/main" id="{67F0CCF9-BAD0-4ABE-C598-38C23B37AC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5721" y="5257611"/>
            <a:ext cx="226218" cy="226218"/>
          </a:xfrm>
          <a:prstGeom prst="rect">
            <a:avLst/>
          </a:prstGeom>
        </p:spPr>
      </p:pic>
      <p:pic>
        <p:nvPicPr>
          <p:cNvPr id="2" name="Picture 54">
            <a:extLst>
              <a:ext uri="{FF2B5EF4-FFF2-40B4-BE49-F238E27FC236}">
                <a16:creationId xmlns:a16="http://schemas.microsoft.com/office/drawing/2014/main" id="{886AE9BF-7E25-4ABF-0D50-466DEDAA97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8961" y="5178882"/>
            <a:ext cx="271662" cy="271662"/>
          </a:xfrm>
          <a:prstGeom prst="rect">
            <a:avLst/>
          </a:prstGeom>
        </p:spPr>
      </p:pic>
      <p:pic>
        <p:nvPicPr>
          <p:cNvPr id="12" name="Picture 55">
            <a:extLst>
              <a:ext uri="{FF2B5EF4-FFF2-40B4-BE49-F238E27FC236}">
                <a16:creationId xmlns:a16="http://schemas.microsoft.com/office/drawing/2014/main" id="{42931B2E-E848-EB2D-B5C7-303AE5F5F71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8961" y="5668309"/>
            <a:ext cx="241936" cy="24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4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19604" y="3818599"/>
            <a:ext cx="3185946" cy="449816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700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4.14-4.18 </a:t>
            </a:r>
            <a:endParaRPr kumimoji="1" lang="zh-CN" altLang="en-US" sz="1700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35695" y="4649760"/>
            <a:ext cx="6556966" cy="104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SNACK MENU</a:t>
            </a:r>
          </a:p>
          <a:p>
            <a:pPr algn="ctr"/>
            <a:endParaRPr kumimoji="1" lang="zh-CN" altLang="en-US" sz="3420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160" y="5074845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943354"/>
              </p:ext>
            </p:extLst>
          </p:nvPr>
        </p:nvGraphicFramePr>
        <p:xfrm>
          <a:off x="396639" y="5406716"/>
          <a:ext cx="8077777" cy="2560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9244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26">
                <a:tc>
                  <a:txBody>
                    <a:bodyPr/>
                    <a:lstStyle/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MORNING</a:t>
                      </a:r>
                    </a:p>
                    <a:p>
                      <a:pPr marL="0" marR="0" lvl="0" indent="0" algn="ctr" defTabSz="10077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Shredded bread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手撕面包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Hami melon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哈密瓜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Waffles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华夫饼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Cherry tomato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圣女果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Soda biscuit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苏打饼干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Dragon fruit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火龙果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Carrot cake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胡萝卜蛋糕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Orange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橙子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Hong Kong style egg loaf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鸡蛋仔面包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Fuji apple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富士苹果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133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AFTERNOON</a:t>
                      </a:r>
                    </a:p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Mini sandwich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迷你三明治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Pear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雪梨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Times New Roman" panose="02020503050405090304"/>
                          <a:ea typeface="Times New Roman" panose="02020503050405090304"/>
                          <a:cs typeface="Times New Roman" panose="02020503050405090304"/>
                          <a:sym typeface="Times New Roman" panose="02020503050405090304"/>
                        </a:defRPr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Salted cheese cookies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咸酥芝士曲奇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Watermelon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西瓜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Croissant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可颂面包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Banana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82790"/>
              </p:ext>
            </p:extLst>
          </p:nvPr>
        </p:nvGraphicFramePr>
        <p:xfrm>
          <a:off x="1861540" y="9226032"/>
          <a:ext cx="6612876" cy="101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4347">
                <a:tc>
                  <a:txBody>
                    <a:bodyPr/>
                    <a:lstStyle/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Facts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713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29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84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29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1032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Recommendation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GB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摄入营养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图片 1" descr="徽标, 公司名称&#10;&#10;描述已自动生成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09" y="9530845"/>
            <a:ext cx="1654257" cy="86544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A4NzIyN2MxYTlmMzQ1NGE2MjU5NWRkMjhlOGMxYTAifQ=="/>
</p:tagLst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2125</TotalTime>
  <Words>1367</Words>
  <Application>Microsoft Office PowerPoint</Application>
  <PresentationFormat>自定义</PresentationFormat>
  <Paragraphs>474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Source Han Sans SC Regular</vt:lpstr>
      <vt:lpstr>仿宋</vt:lpstr>
      <vt:lpstr>Arial</vt:lpstr>
      <vt:lpstr>Calibri</vt:lpstr>
      <vt:lpstr>Calibri Light</vt:lpstr>
      <vt:lpstr>Euclid Circular A</vt:lpstr>
      <vt:lpstr>Gill Sans MT</vt:lpstr>
      <vt:lpstr>Times New Roman</vt:lpstr>
      <vt:lpstr>Office 2013 - 2022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Chelsea Li</dc:creator>
  <cp:lastModifiedBy>ZHOU Qian</cp:lastModifiedBy>
  <cp:revision>949</cp:revision>
  <cp:lastPrinted>2025-01-24T04:28:35Z</cp:lastPrinted>
  <dcterms:created xsi:type="dcterms:W3CDTF">2022-10-26T06:42:00Z</dcterms:created>
  <dcterms:modified xsi:type="dcterms:W3CDTF">2025-04-14T00:33:02Z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19A2B8BBDB084FB5839FA1AE8DC0E3C0_12</vt:lpwstr>
  </property>
  <property fmtid="{D5CDD505-2E9C-101B-9397-08002B2CF9AE}" pid="3" name="KSOProductBuildVer">
    <vt:lpwstr>2052-12.1.0.17813</vt:lpwstr>
  </property>
</Properties>
</file>